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09" r:id="rId2"/>
    <p:sldId id="396" r:id="rId3"/>
    <p:sldId id="394" r:id="rId4"/>
    <p:sldId id="397" r:id="rId5"/>
    <p:sldId id="345" r:id="rId6"/>
    <p:sldId id="346" r:id="rId7"/>
    <p:sldId id="398" r:id="rId8"/>
    <p:sldId id="399" r:id="rId9"/>
    <p:sldId id="372" r:id="rId10"/>
    <p:sldId id="381" r:id="rId11"/>
    <p:sldId id="400" r:id="rId12"/>
    <p:sldId id="387" r:id="rId13"/>
    <p:sldId id="388" r:id="rId14"/>
    <p:sldId id="389" r:id="rId15"/>
    <p:sldId id="379" r:id="rId16"/>
    <p:sldId id="392" r:id="rId17"/>
    <p:sldId id="401" r:id="rId18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9D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4785" autoAdjust="0"/>
  </p:normalViewPr>
  <p:slideViewPr>
    <p:cSldViewPr>
      <p:cViewPr varScale="1">
        <p:scale>
          <a:sx n="81" d="100"/>
          <a:sy n="81" d="100"/>
        </p:scale>
        <p:origin x="6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181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3/4/2016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7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94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21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38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3BA1-3781-4FD9-948E-E31E9597F5D3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211AD-BED2-43D3-AF52-54A5A114C5D8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19CF-9789-4433-B4A7-439F42815248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4FC8-F8C6-4498-9B69-37930F62A139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1481-608B-4BB4-BF2B-7F303066094F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2C3FD-85F4-48A1-8807-5C3E1617B207}" type="datetime1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8651C-DEAC-4C35-B340-5DA3CB7A8315}" type="datetime1">
              <a:rPr lang="en-US" smtClean="0"/>
              <a:t>3/4/2016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18409-3D33-4A4E-A5F2-C3843D86CD8F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5F777-87F8-4F60-AAC8-24C4C0757597}" type="datetime1">
              <a:rPr lang="en-US" smtClean="0"/>
              <a:t>3/4/2016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361A8-2DBF-415D-BB11-55BE48D1C237}" type="datetime1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3BF0A-52EB-4A15-BC12-8CF90915BA2F}" type="datetime1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C08D4-FF8F-4340-95D0-40501C7B2AEE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9: Hypothesis Tests Based on a Single Sample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6248400"/>
            <a:ext cx="6075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http://www.rmower.com/statistics/Stat_HW/0801HW_sol.htm</a:t>
            </a:r>
            <a:endParaRPr lang="en-US" dirty="0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219200"/>
            <a:ext cx="4648200" cy="4453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447800"/>
            <a:ext cx="399052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4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Error Probabilities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3788092"/>
            <a:ext cx="8610600" cy="3069907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sz="3500" dirty="0" smtClean="0">
                <a:solidFill>
                  <a:srgbClr val="000000"/>
                </a:solidFill>
              </a:rPr>
              <a:t>If </a:t>
            </a:r>
            <a:r>
              <a:rPr lang="en-US" altLang="en-US" sz="3500" dirty="0">
                <a:solidFill>
                  <a:srgbClr val="000000"/>
                </a:solidFill>
              </a:rPr>
              <a:t>we reject </a:t>
            </a:r>
            <a:r>
              <a:rPr lang="en-US" altLang="en-US" sz="3500" i="1" dirty="0">
                <a:solidFill>
                  <a:srgbClr val="000000"/>
                </a:solidFill>
              </a:rPr>
              <a:t>H</a:t>
            </a:r>
            <a:r>
              <a:rPr lang="en-US" altLang="en-US" sz="3500" baseline="-25000" dirty="0">
                <a:solidFill>
                  <a:srgbClr val="000000"/>
                </a:solidFill>
              </a:rPr>
              <a:t>0</a:t>
            </a:r>
            <a:r>
              <a:rPr lang="en-US" altLang="en-US" sz="3500" i="1" dirty="0">
                <a:solidFill>
                  <a:srgbClr val="000000"/>
                </a:solidFill>
              </a:rPr>
              <a:t> </a:t>
            </a:r>
            <a:r>
              <a:rPr lang="en-US" altLang="en-US" sz="3500" dirty="0">
                <a:solidFill>
                  <a:srgbClr val="000000"/>
                </a:solidFill>
              </a:rPr>
              <a:t>when </a:t>
            </a:r>
            <a:r>
              <a:rPr lang="en-US" altLang="en-US" sz="3500" i="1" dirty="0">
                <a:solidFill>
                  <a:srgbClr val="000000"/>
                </a:solidFill>
              </a:rPr>
              <a:t>H</a:t>
            </a:r>
            <a:r>
              <a:rPr lang="en-US" altLang="en-US" sz="3500" baseline="-25000" dirty="0">
                <a:solidFill>
                  <a:srgbClr val="000000"/>
                </a:solidFill>
              </a:rPr>
              <a:t>0</a:t>
            </a:r>
            <a:r>
              <a:rPr lang="en-US" altLang="en-US" sz="3500" i="1" dirty="0">
                <a:solidFill>
                  <a:srgbClr val="000000"/>
                </a:solidFill>
              </a:rPr>
              <a:t> </a:t>
            </a:r>
            <a:r>
              <a:rPr lang="en-US" altLang="en-US" sz="3500" dirty="0">
                <a:solidFill>
                  <a:srgbClr val="000000"/>
                </a:solidFill>
              </a:rPr>
              <a:t>is true, we have committed a </a:t>
            </a:r>
            <a:r>
              <a:rPr lang="en-US" altLang="en-US" sz="3500" b="1" dirty="0">
                <a:solidFill>
                  <a:srgbClr val="800000"/>
                </a:solidFill>
              </a:rPr>
              <a:t>Type I error</a:t>
            </a:r>
            <a:r>
              <a:rPr lang="en-US" altLang="en-US" sz="3500" b="1" dirty="0">
                <a:solidFill>
                  <a:srgbClr val="000000"/>
                </a:solidFill>
              </a:rPr>
              <a:t>.</a:t>
            </a:r>
            <a:r>
              <a:rPr lang="en-US" altLang="en-US" sz="3500" dirty="0">
                <a:solidFill>
                  <a:srgbClr val="000000"/>
                </a:solidFill>
              </a:rPr>
              <a:t> </a:t>
            </a:r>
            <a:endParaRPr lang="en-US" altLang="en-US" sz="3500" dirty="0" smtClean="0">
              <a:solidFill>
                <a:srgbClr val="000000"/>
              </a:solidFill>
            </a:endParaRPr>
          </a:p>
          <a:p>
            <a:pPr lvl="1">
              <a:defRPr/>
            </a:pPr>
            <a:r>
              <a:rPr lang="en-US" altLang="en-US" sz="3500" dirty="0" smtClean="0">
                <a:solidFill>
                  <a:srgbClr val="000000"/>
                </a:solidFill>
              </a:rPr>
              <a:t>P(Type I error) = </a:t>
            </a:r>
            <a:r>
              <a:rPr lang="en-US" altLang="en-US" sz="3500" dirty="0" smtClean="0">
                <a:solidFill>
                  <a:srgbClr val="000000"/>
                </a:solidFill>
                <a:sym typeface="Symbol" panose="05050102010706020507" pitchFamily="18" charset="2"/>
              </a:rPr>
              <a:t></a:t>
            </a:r>
            <a:endParaRPr lang="en-US" altLang="en-US" sz="35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altLang="en-US" sz="3500" dirty="0">
                <a:solidFill>
                  <a:srgbClr val="000000"/>
                </a:solidFill>
              </a:rPr>
              <a:t>If we fail to reject </a:t>
            </a:r>
            <a:r>
              <a:rPr lang="en-US" altLang="en-US" sz="3500" i="1" dirty="0">
                <a:solidFill>
                  <a:srgbClr val="000000"/>
                </a:solidFill>
              </a:rPr>
              <a:t>H</a:t>
            </a:r>
            <a:r>
              <a:rPr lang="en-US" altLang="en-US" sz="3500" baseline="-25000" dirty="0">
                <a:solidFill>
                  <a:srgbClr val="000000"/>
                </a:solidFill>
              </a:rPr>
              <a:t>0</a:t>
            </a:r>
            <a:r>
              <a:rPr lang="en-US" altLang="en-US" sz="3500" i="1" dirty="0">
                <a:solidFill>
                  <a:srgbClr val="000000"/>
                </a:solidFill>
              </a:rPr>
              <a:t> </a:t>
            </a:r>
            <a:r>
              <a:rPr lang="en-US" altLang="en-US" sz="3500" dirty="0">
                <a:solidFill>
                  <a:srgbClr val="000000"/>
                </a:solidFill>
              </a:rPr>
              <a:t>when </a:t>
            </a:r>
            <a:r>
              <a:rPr lang="en-US" altLang="en-US" sz="3500" i="1" dirty="0">
                <a:solidFill>
                  <a:srgbClr val="000000"/>
                </a:solidFill>
              </a:rPr>
              <a:t>H</a:t>
            </a:r>
            <a:r>
              <a:rPr lang="en-US" altLang="en-US" sz="3500" baseline="-25000" dirty="0">
                <a:solidFill>
                  <a:srgbClr val="000000"/>
                </a:solidFill>
              </a:rPr>
              <a:t>0</a:t>
            </a:r>
            <a:r>
              <a:rPr lang="en-US" altLang="en-US" sz="3500" i="1" dirty="0">
                <a:solidFill>
                  <a:srgbClr val="000000"/>
                </a:solidFill>
              </a:rPr>
              <a:t> </a:t>
            </a:r>
            <a:r>
              <a:rPr lang="en-US" altLang="en-US" sz="3500" dirty="0">
                <a:solidFill>
                  <a:srgbClr val="000000"/>
                </a:solidFill>
              </a:rPr>
              <a:t>is false, we have committed a </a:t>
            </a:r>
            <a:r>
              <a:rPr lang="en-US" altLang="en-US" sz="3500" b="1" dirty="0">
                <a:solidFill>
                  <a:srgbClr val="800000"/>
                </a:solidFill>
              </a:rPr>
              <a:t>Type II error</a:t>
            </a:r>
            <a:r>
              <a:rPr lang="en-US" altLang="en-US" sz="3500" b="1" dirty="0" smtClean="0">
                <a:solidFill>
                  <a:srgbClr val="000000"/>
                </a:solidFill>
              </a:rPr>
              <a:t>.</a:t>
            </a:r>
          </a:p>
          <a:p>
            <a:pPr lvl="1">
              <a:defRPr/>
            </a:pPr>
            <a:r>
              <a:rPr lang="en-US" altLang="en-US" sz="35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500" dirty="0" smtClean="0">
                <a:solidFill>
                  <a:srgbClr val="000000"/>
                </a:solidFill>
              </a:rPr>
              <a:t>P(Type II error) = </a:t>
            </a:r>
            <a:r>
              <a:rPr lang="en-US" altLang="en-US" sz="3500" dirty="0" smtClean="0">
                <a:solidFill>
                  <a:srgbClr val="000000"/>
                </a:solidFill>
                <a:sym typeface="Symbol" panose="05050102010706020507" pitchFamily="18" charset="2"/>
              </a:rPr>
              <a:t>, Power = 1 - </a:t>
            </a:r>
            <a:endParaRPr lang="en-US" altLang="en-US" sz="3500" i="1" dirty="0">
              <a:solidFill>
                <a:srgbClr val="000000"/>
              </a:solidFill>
              <a:latin typeface="Palatino" pitchFamily="-65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598778"/>
              </p:ext>
            </p:extLst>
          </p:nvPr>
        </p:nvGraphicFramePr>
        <p:xfrm>
          <a:off x="596900" y="983933"/>
          <a:ext cx="7924800" cy="2804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1981200"/>
                <a:gridCol w="1981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Decision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Reject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dirty="0" smtClean="0"/>
                        <a:t>H</a:t>
                      </a:r>
                      <a:r>
                        <a:rPr lang="en-US" sz="3200" baseline="-25000" dirty="0" smtClean="0"/>
                        <a:t>0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Fail to reject H</a:t>
                      </a:r>
                      <a:r>
                        <a:rPr lang="en-US" sz="3200" baseline="-25000" dirty="0" smtClean="0"/>
                        <a:t>0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3200" dirty="0" smtClean="0"/>
                        <a:t>Truth</a:t>
                      </a:r>
                      <a:endParaRPr lang="en-US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H</a:t>
                      </a:r>
                      <a:r>
                        <a:rPr lang="en-US" sz="3200" baseline="-25000" dirty="0" smtClean="0"/>
                        <a:t>0</a:t>
                      </a:r>
                      <a:r>
                        <a:rPr lang="en-US" sz="3200" baseline="0" dirty="0" smtClean="0"/>
                        <a:t> is true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H</a:t>
                      </a:r>
                      <a:r>
                        <a:rPr lang="en-US" sz="3200" baseline="-25000" dirty="0" smtClean="0"/>
                        <a:t>0</a:t>
                      </a:r>
                      <a:r>
                        <a:rPr lang="en-US" sz="3200" baseline="0" dirty="0" smtClean="0"/>
                        <a:t> is false</a:t>
                      </a:r>
                    </a:p>
                    <a:p>
                      <a:r>
                        <a:rPr lang="en-US" sz="3200" baseline="0" dirty="0" smtClean="0"/>
                        <a:t>(H</a:t>
                      </a:r>
                      <a:r>
                        <a:rPr lang="en-US" sz="3200" baseline="-25000" dirty="0" smtClean="0"/>
                        <a:t>a</a:t>
                      </a:r>
                      <a:r>
                        <a:rPr lang="en-US" sz="3200" baseline="0" dirty="0" smtClean="0"/>
                        <a:t> is true)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38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Types of Error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6248400"/>
            <a:ext cx="6075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http://www.rmower.com/statistics/Stat_HW/0801HW_sol.htm</a:t>
            </a:r>
            <a:endParaRPr lang="en-US" dirty="0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219200"/>
            <a:ext cx="4648200" cy="4453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0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I vs. Type II errors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1681956"/>
            <a:ext cx="9105900" cy="436245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0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I vs. Type II errors </a:t>
            </a:r>
            <a:r>
              <a:rPr lang="en-US" dirty="0" smtClean="0"/>
              <a:t>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03" y="1849438"/>
            <a:ext cx="9115425" cy="42767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ym typeface="Symbol"/>
              </a:rPr>
              <a:t></a:t>
            </a:r>
            <a:r>
              <a:rPr lang="en-US" dirty="0"/>
              <a:t> measures the strength of the sample evidence against </a:t>
            </a: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.</a:t>
            </a:r>
            <a:endParaRPr lang="en-US" baseline="-25000" dirty="0" smtClean="0"/>
          </a:p>
          <a:p>
            <a:r>
              <a:rPr lang="en-US" dirty="0" smtClean="0"/>
              <a:t>The power measures the sensitivity (true negative) of the test.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4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 the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 panose="05050102010706020507" pitchFamily="18" charset="2"/>
              </a:rPr>
              <a:t></a:t>
            </a:r>
          </a:p>
          <a:p>
            <a:r>
              <a:rPr lang="en-US" dirty="0" smtClean="0">
                <a:sym typeface="Symbol" panose="05050102010706020507" pitchFamily="18" charset="2"/>
              </a:rPr>
              <a:t></a:t>
            </a:r>
            <a:r>
              <a:rPr lang="en-US" baseline="-25000" dirty="0" smtClean="0">
                <a:sym typeface="Symbol" panose="05050102010706020507" pitchFamily="18" charset="2"/>
              </a:rPr>
              <a:t>a</a:t>
            </a:r>
            <a:endParaRPr lang="en-US" dirty="0" smtClean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</a:t>
            </a:r>
          </a:p>
          <a:p>
            <a:r>
              <a:rPr lang="en-US" dirty="0">
                <a:sym typeface="Symbol" panose="05050102010706020507" pitchFamily="18" charset="2"/>
              </a:rPr>
              <a:t>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8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I vs. Type II errors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172200"/>
            <a:ext cx="8229600" cy="549275"/>
          </a:xfrm>
        </p:spPr>
        <p:txBody>
          <a:bodyPr>
            <a:normAutofit lnSpcReduction="10000"/>
          </a:bodyPr>
          <a:lstStyle/>
          <a:p>
            <a:pPr marL="0" indent="0">
              <a:buNone/>
              <a:tabLst>
                <a:tab pos="1257300" algn="l"/>
                <a:tab pos="2628900" algn="l"/>
                <a:tab pos="3886200" algn="l"/>
              </a:tabLst>
            </a:pPr>
            <a:r>
              <a:rPr lang="en-US" sz="2000" dirty="0" smtClean="0">
                <a:sym typeface="Symbol" panose="05050102010706020507" pitchFamily="18" charset="2"/>
              </a:rPr>
              <a:t></a:t>
            </a:r>
            <a:r>
              <a:rPr lang="en-US" dirty="0" smtClean="0">
                <a:sym typeface="Symbol" panose="05050102010706020507" pitchFamily="18" charset="2"/>
              </a:rPr>
              <a:t> 	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sz="2000" dirty="0">
                <a:sym typeface="Symbol" panose="05050102010706020507" pitchFamily="18" charset="2"/>
              </a:rPr>
              <a:t> </a:t>
            </a:r>
            <a:r>
              <a:rPr lang="en-US" dirty="0" smtClean="0">
                <a:sym typeface="Symbol" panose="05050102010706020507" pitchFamily="18" charset="2"/>
              </a:rPr>
              <a:t></a:t>
            </a:r>
            <a:r>
              <a:rPr lang="en-US" baseline="-25000" dirty="0" smtClean="0">
                <a:sym typeface="Symbol" panose="05050102010706020507" pitchFamily="18" charset="2"/>
              </a:rPr>
              <a:t>a	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sz="2000" dirty="0">
                <a:sym typeface="Symbol" panose="05050102010706020507" pitchFamily="18" charset="2"/>
              </a:rPr>
              <a:t> </a:t>
            </a:r>
            <a:r>
              <a:rPr lang="en-US" dirty="0" smtClean="0">
                <a:sym typeface="Symbol" panose="05050102010706020507" pitchFamily="18" charset="2"/>
              </a:rPr>
              <a:t>	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sz="2000" dirty="0">
                <a:sym typeface="Symbol" panose="05050102010706020507" pitchFamily="18" charset="2"/>
              </a:rPr>
              <a:t>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n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1681956"/>
            <a:ext cx="9105900" cy="436245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6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Discussion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Why is the US Judicial system a good example for hypothesis </a:t>
            </a:r>
            <a:r>
              <a:rPr lang="en-US" smtClean="0"/>
              <a:t>tests?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is H</a:t>
            </a:r>
            <a:r>
              <a:rPr lang="en-US" baseline="-25000" dirty="0" smtClean="0"/>
              <a:t>0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What is H</a:t>
            </a:r>
            <a:r>
              <a:rPr lang="en-US" baseline="-25000" dirty="0" smtClean="0"/>
              <a:t>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87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Assumptions for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 have an SRS from the population of interest.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variable we measure has a Normal distribution (or approximately normal distribution) with mean </a:t>
            </a:r>
            <a:r>
              <a:rPr lang="en-US" dirty="0" smtClean="0">
                <a:sym typeface="Symbol"/>
              </a:rPr>
              <a:t> and standard deviation </a:t>
            </a:r>
            <a:r>
              <a:rPr lang="el-GR" dirty="0" smtClean="0">
                <a:sym typeface="Symbol"/>
              </a:rPr>
              <a:t>σ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We </a:t>
            </a:r>
            <a:r>
              <a:rPr lang="en-US" dirty="0">
                <a:sym typeface="Symbol"/>
              </a:rPr>
              <a:t>don’t know </a:t>
            </a:r>
            <a:r>
              <a:rPr lang="en-US" dirty="0" smtClean="0">
                <a:sym typeface="Symbol"/>
              </a:rPr>
              <a:t></a:t>
            </a:r>
            <a:endParaRPr lang="en-US" dirty="0">
              <a:sym typeface="Symbol"/>
            </a:endParaRPr>
          </a:p>
          <a:p>
            <a:pPr marL="914400" lvl="1" indent="-514350">
              <a:buFont typeface="+mj-lt"/>
              <a:buAutoNum type="alphaLcPeriod"/>
            </a:pPr>
            <a:r>
              <a:rPr lang="en-US" sz="3200" dirty="0" smtClean="0">
                <a:sym typeface="Symbol"/>
              </a:rPr>
              <a:t>but </a:t>
            </a:r>
            <a:r>
              <a:rPr lang="en-US" sz="3200" dirty="0">
                <a:sym typeface="Symbol"/>
              </a:rPr>
              <a:t>we do know </a:t>
            </a:r>
            <a:r>
              <a:rPr lang="el-GR" sz="3200" dirty="0" smtClean="0">
                <a:sym typeface="Symbol"/>
              </a:rPr>
              <a:t>σ</a:t>
            </a:r>
            <a:r>
              <a:rPr lang="en-US" sz="3200" dirty="0" smtClean="0">
                <a:sym typeface="Symbol"/>
              </a:rPr>
              <a:t> (Section 9.3)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3200" dirty="0" smtClean="0">
                <a:sym typeface="Symbol"/>
              </a:rPr>
              <a:t>We do not know </a:t>
            </a:r>
            <a:r>
              <a:rPr lang="el-GR" sz="3200" dirty="0" smtClean="0">
                <a:sym typeface="Symbol"/>
              </a:rPr>
              <a:t>σ</a:t>
            </a:r>
            <a:r>
              <a:rPr lang="en-US" sz="3200" dirty="0" smtClean="0">
                <a:sym typeface="Symbol"/>
              </a:rPr>
              <a:t> (Section 9.5)</a:t>
            </a:r>
            <a:endParaRPr lang="en-US" sz="3200" dirty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8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9.1: The Parts of a Hypothesis Test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0929"/>
            <a:ext cx="9144000" cy="5697071"/>
          </a:xfrm>
        </p:spPr>
        <p:txBody>
          <a:bodyPr>
            <a:normAutofit/>
          </a:bodyPr>
          <a:lstStyle/>
          <a:p>
            <a:r>
              <a:rPr lang="en-US" sz="3000" dirty="0" smtClean="0"/>
              <a:t>State the steps that are required to perform a hypothesis test.</a:t>
            </a:r>
          </a:p>
          <a:p>
            <a:r>
              <a:rPr lang="en-US" sz="3000" dirty="0" smtClean="0"/>
              <a:t>Be able to state the null and alternative hypothesis.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In statistics, a </a:t>
            </a:r>
            <a:r>
              <a:rPr lang="en-US" altLang="en-US" b="1" dirty="0">
                <a:solidFill>
                  <a:srgbClr val="800000"/>
                </a:solidFill>
                <a:ea typeface="ＭＳ Ｐゴシック" panose="020B0600070205080204" pitchFamily="34" charset="-128"/>
              </a:rPr>
              <a:t>hypothesis</a:t>
            </a:r>
            <a:r>
              <a:rPr lang="en-US" altLang="en-US" dirty="0">
                <a:ea typeface="ＭＳ Ｐゴシック" panose="020B0600070205080204" pitchFamily="34" charset="-128"/>
              </a:rPr>
              <a:t> is a declaration, or claim, in the form of a mathematical statement, about the value of a specific population parameter (or about the values of several population characteristics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).</a:t>
            </a:r>
          </a:p>
          <a:p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A </a:t>
            </a:r>
            <a:r>
              <a:rPr lang="en-US" b="1" dirty="0" smtClean="0">
                <a:solidFill>
                  <a:srgbClr val="800000"/>
                </a:solidFill>
                <a:cs typeface="Arial" pitchFamily="34" charset="0"/>
              </a:rPr>
              <a:t>Hypothesis Test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is 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a formal procedure for comparing observed data with a claim (also called a hypothesis) whose truth we want to assess. 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9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Parts of a Hypothesis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576263" algn="l"/>
              </a:tabLst>
            </a:pPr>
            <a:r>
              <a:rPr lang="en-US" dirty="0"/>
              <a:t>A</a:t>
            </a:r>
            <a:r>
              <a:rPr lang="en-US" dirty="0" smtClean="0"/>
              <a:t>.	The claim assumed to be true.</a:t>
            </a:r>
          </a:p>
          <a:p>
            <a:pPr marL="0" indent="0">
              <a:buNone/>
              <a:tabLst>
                <a:tab pos="576263" algn="l"/>
              </a:tabLst>
            </a:pPr>
            <a:r>
              <a:rPr lang="en-US" dirty="0"/>
              <a:t>B</a:t>
            </a:r>
            <a:r>
              <a:rPr lang="en-US" dirty="0" smtClean="0"/>
              <a:t>.	Alternative claim.</a:t>
            </a:r>
          </a:p>
          <a:p>
            <a:pPr marL="0" indent="0">
              <a:buNone/>
              <a:tabLst>
                <a:tab pos="576263" algn="l"/>
              </a:tabLst>
            </a:pPr>
            <a:r>
              <a:rPr lang="en-US" dirty="0"/>
              <a:t>C</a:t>
            </a:r>
            <a:r>
              <a:rPr lang="en-US" dirty="0" smtClean="0"/>
              <a:t>.	How to test the claim.</a:t>
            </a:r>
          </a:p>
          <a:p>
            <a:pPr marL="0" indent="0">
              <a:buNone/>
              <a:tabLst>
                <a:tab pos="576263" algn="l"/>
              </a:tabLst>
            </a:pPr>
            <a:r>
              <a:rPr lang="en-US" dirty="0"/>
              <a:t>D</a:t>
            </a:r>
            <a:r>
              <a:rPr lang="en-US" dirty="0" smtClean="0"/>
              <a:t>.	What to use to make the decision.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6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1143000"/>
          </a:xfrm>
        </p:spPr>
        <p:txBody>
          <a:bodyPr/>
          <a:lstStyle/>
          <a:p>
            <a:r>
              <a:rPr lang="en-US" dirty="0" smtClean="0"/>
              <a:t>Statistical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. Null Hypothesis: H</a:t>
            </a:r>
            <a:r>
              <a:rPr lang="en-US" baseline="-25000" dirty="0" smtClean="0"/>
              <a:t>0</a:t>
            </a:r>
            <a:r>
              <a:rPr lang="en-US" dirty="0" smtClean="0"/>
              <a:t>: </a:t>
            </a:r>
          </a:p>
          <a:p>
            <a:pPr lvl="1"/>
            <a:r>
              <a:rPr lang="en-US" sz="3200" dirty="0" smtClean="0"/>
              <a:t>Initially assumed to be true.</a:t>
            </a:r>
            <a:endParaRPr lang="en-US" sz="3200" dirty="0"/>
          </a:p>
          <a:p>
            <a:pPr marL="0" indent="0">
              <a:buNone/>
            </a:pPr>
            <a:r>
              <a:rPr lang="en-US" dirty="0"/>
              <a:t>B</a:t>
            </a:r>
            <a:r>
              <a:rPr lang="en-US" dirty="0" smtClean="0"/>
              <a:t>. Alternative Hypothesis: H</a:t>
            </a:r>
            <a:r>
              <a:rPr lang="en-US" baseline="-25000" dirty="0" smtClean="0"/>
              <a:t>a</a:t>
            </a:r>
          </a:p>
          <a:p>
            <a:pPr lvl="1"/>
            <a:r>
              <a:rPr lang="en-US" sz="3200" dirty="0" smtClean="0"/>
              <a:t>Contradictory to H</a:t>
            </a:r>
            <a:r>
              <a:rPr lang="en-US" sz="3200" baseline="-25000" dirty="0" smtClean="0"/>
              <a:t>0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0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Parts of a Hypothesis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576263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.	The claim assumed to be true.</a:t>
            </a:r>
          </a:p>
          <a:p>
            <a:pPr marL="0" indent="0">
              <a:buNone/>
              <a:tabLst>
                <a:tab pos="576263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.	Alternative claim.</a:t>
            </a:r>
          </a:p>
          <a:p>
            <a:pPr marL="0" indent="0">
              <a:buNone/>
              <a:tabLst>
                <a:tab pos="576263" algn="l"/>
              </a:tabLst>
            </a:pPr>
            <a:r>
              <a:rPr lang="en-US" dirty="0" smtClean="0"/>
              <a:t>C.	How to test the claim.</a:t>
            </a:r>
          </a:p>
          <a:p>
            <a:pPr marL="576263" indent="0">
              <a:buNone/>
              <a:tabLst>
                <a:tab pos="576263" algn="l"/>
              </a:tabLst>
            </a:pPr>
            <a:r>
              <a:rPr lang="en-US" altLang="en-US" dirty="0" smtClean="0">
                <a:solidFill>
                  <a:srgbClr val="000000"/>
                </a:solidFill>
              </a:rPr>
              <a:t>A </a:t>
            </a:r>
            <a:r>
              <a:rPr lang="en-US" altLang="en-US" b="1" dirty="0">
                <a:solidFill>
                  <a:srgbClr val="800000"/>
                </a:solidFill>
              </a:rPr>
              <a:t>test</a:t>
            </a:r>
            <a:r>
              <a:rPr lang="en-US" altLang="en-US" b="1" dirty="0">
                <a:solidFill>
                  <a:srgbClr val="000000"/>
                </a:solidFill>
              </a:rPr>
              <a:t> </a:t>
            </a:r>
            <a:r>
              <a:rPr lang="en-US" altLang="en-US" b="1" dirty="0" smtClean="0">
                <a:solidFill>
                  <a:srgbClr val="800000"/>
                </a:solidFill>
              </a:rPr>
              <a:t>statistic, TS</a:t>
            </a:r>
            <a:r>
              <a:rPr lang="en-US" altLang="en-US" dirty="0" smtClean="0">
                <a:solidFill>
                  <a:srgbClr val="800000"/>
                </a:solidFill>
              </a:rPr>
              <a:t> </a:t>
            </a:r>
            <a:r>
              <a:rPr lang="en-US" altLang="en-US" dirty="0">
                <a:solidFill>
                  <a:srgbClr val="000000"/>
                </a:solidFill>
              </a:rPr>
              <a:t>calculated from the sample data measures how far the data diverge from what we would expect if the null hypothesis </a:t>
            </a:r>
            <a:r>
              <a:rPr lang="en-US" altLang="en-US" i="1" dirty="0">
                <a:solidFill>
                  <a:srgbClr val="000000"/>
                </a:solidFill>
              </a:rPr>
              <a:t>H</a:t>
            </a:r>
            <a:r>
              <a:rPr lang="en-US" altLang="en-US" baseline="-25000" dirty="0">
                <a:solidFill>
                  <a:srgbClr val="000000"/>
                </a:solidFill>
              </a:rPr>
              <a:t>0</a:t>
            </a:r>
            <a:r>
              <a:rPr lang="en-US" altLang="en-US" dirty="0">
                <a:solidFill>
                  <a:srgbClr val="000000"/>
                </a:solidFill>
              </a:rPr>
              <a:t> were true. </a:t>
            </a:r>
            <a:endParaRPr lang="en-US" dirty="0" smtClean="0"/>
          </a:p>
          <a:p>
            <a:pPr marL="0" indent="0">
              <a:buNone/>
              <a:tabLst>
                <a:tab pos="576263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.	What to use to make the decision.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26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Parts of a Hypothesis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6263" indent="-576263">
              <a:buNone/>
              <a:tabLst>
                <a:tab pos="576263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.	The claim assumed to be true.</a:t>
            </a:r>
          </a:p>
          <a:p>
            <a:pPr marL="576263" indent="-576263">
              <a:buNone/>
              <a:tabLst>
                <a:tab pos="576263" algn="l"/>
              </a:tabLst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.	Alternative claim.</a:t>
            </a:r>
          </a:p>
          <a:p>
            <a:pPr marL="576263" indent="-576263">
              <a:buNone/>
              <a:tabLst>
                <a:tab pos="576263" algn="l"/>
              </a:tabLst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C.	How to test the claim.</a:t>
            </a:r>
          </a:p>
          <a:p>
            <a:pPr marL="0" indent="0">
              <a:buNone/>
              <a:tabLst>
                <a:tab pos="576263" algn="l"/>
              </a:tabLst>
            </a:pPr>
            <a:r>
              <a:rPr lang="en-US" dirty="0" smtClean="0"/>
              <a:t>D.	What to use to make the decision.</a:t>
            </a:r>
          </a:p>
          <a:p>
            <a:pPr marL="914400" lvl="0" indent="-109538" fontAlgn="base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en-US" dirty="0" smtClean="0"/>
              <a:t>	</a:t>
            </a:r>
            <a:r>
              <a:rPr lang="en-US" altLang="en-US" kern="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The </a:t>
            </a:r>
            <a:r>
              <a:rPr lang="en-US" altLang="en-US" b="1" i="1" kern="0" dirty="0" smtClean="0">
                <a:solidFill>
                  <a:srgbClr val="800000"/>
                </a:solidFill>
                <a:ea typeface="ＭＳ Ｐゴシック" panose="020B0600070205080204" pitchFamily="34" charset="-128"/>
              </a:rPr>
              <a:t>p</a:t>
            </a:r>
            <a:r>
              <a:rPr lang="en-US" altLang="en-US" b="1" kern="0" dirty="0" smtClean="0">
                <a:solidFill>
                  <a:srgbClr val="800000"/>
                </a:solidFill>
                <a:ea typeface="ＭＳ Ｐゴシック" panose="020B0600070205080204" pitchFamily="34" charset="-128"/>
              </a:rPr>
              <a:t>-value</a:t>
            </a:r>
            <a:r>
              <a:rPr lang="en-US" altLang="en-US" kern="0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 for </a:t>
            </a:r>
            <a:r>
              <a:rPr lang="en-US" altLang="en-US" kern="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a hypothesis test is the smallest significance level for which the null hypothesis, </a:t>
            </a:r>
            <a:r>
              <a:rPr lang="en-US" altLang="en-US" i="1" kern="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H</a:t>
            </a:r>
            <a:r>
              <a:rPr lang="en-US" altLang="en-US" kern="0" baseline="-2500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0</a:t>
            </a:r>
            <a:r>
              <a:rPr lang="en-US" altLang="en-US" kern="0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, can be rejected.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8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929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9.2: Hypothesis Test Errors and Power -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0929"/>
            <a:ext cx="9144000" cy="5697071"/>
          </a:xfrm>
        </p:spPr>
        <p:txBody>
          <a:bodyPr>
            <a:normAutofit/>
          </a:bodyPr>
          <a:lstStyle/>
          <a:p>
            <a:r>
              <a:rPr lang="en-US" sz="3000" dirty="0" smtClean="0">
                <a:sym typeface="Symbol"/>
              </a:rPr>
              <a:t>Describe the two types of possible errors and the relationship between them.</a:t>
            </a:r>
          </a:p>
          <a:p>
            <a:r>
              <a:rPr lang="en-US" sz="3000" dirty="0" smtClean="0">
                <a:sym typeface="Symbol"/>
              </a:rPr>
              <a:t>Define the power of a test and what affects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3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11509</TotalTime>
  <Words>437</Words>
  <Application>Microsoft Office PowerPoint</Application>
  <PresentationFormat>On-screen Show (4:3)</PresentationFormat>
  <Paragraphs>90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Calibri</vt:lpstr>
      <vt:lpstr>Palatino</vt:lpstr>
      <vt:lpstr>Symbol</vt:lpstr>
      <vt:lpstr>Office Theme</vt:lpstr>
      <vt:lpstr>Chapter 9: Hypothesis Tests Based on a Single Sample</vt:lpstr>
      <vt:lpstr>Assumptions for Inference</vt:lpstr>
      <vt:lpstr>9.1: The Parts of a Hypothesis Test - Goals</vt:lpstr>
      <vt:lpstr>Hypothesis</vt:lpstr>
      <vt:lpstr>Parts of a Hypothesis Tests</vt:lpstr>
      <vt:lpstr>Statistical Hypotheses</vt:lpstr>
      <vt:lpstr>Parts of a Hypothesis Tests</vt:lpstr>
      <vt:lpstr>Parts of a Hypothesis Tests</vt:lpstr>
      <vt:lpstr>9.2: Hypothesis Test Errors and Power - Goals</vt:lpstr>
      <vt:lpstr>Error Probabilities</vt:lpstr>
      <vt:lpstr>Types of Error</vt:lpstr>
      <vt:lpstr>Type I vs. Type II errors (4)</vt:lpstr>
      <vt:lpstr>Type I vs. Type II errors (5)</vt:lpstr>
      <vt:lpstr>Errors</vt:lpstr>
      <vt:lpstr>Increase the power</vt:lpstr>
      <vt:lpstr>Type I vs. Type II errors (4)</vt:lpstr>
      <vt:lpstr>Extra Discussion Question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517</cp:revision>
  <cp:lastPrinted>2016-03-03T15:02:53Z</cp:lastPrinted>
  <dcterms:created xsi:type="dcterms:W3CDTF">2010-01-11T21:36:57Z</dcterms:created>
  <dcterms:modified xsi:type="dcterms:W3CDTF">2016-03-04T12:33:00Z</dcterms:modified>
</cp:coreProperties>
</file>